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8" r:id="rId2"/>
    <p:sldId id="260" r:id="rId3"/>
    <p:sldId id="263" r:id="rId4"/>
    <p:sldId id="262" r:id="rId5"/>
    <p:sldId id="264" r:id="rId6"/>
    <p:sldId id="259" r:id="rId7"/>
    <p:sldId id="265" r:id="rId8"/>
  </p:sldIdLst>
  <p:sldSz cx="9144000" cy="6858000" type="letter"/>
  <p:notesSz cx="6858000" cy="9144000"/>
  <p:custDataLst>
    <p:tags r:id="rId10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7AE263"/>
    <a:srgbClr val="01AFD8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92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41EE1-ABFE-4627-AB38-CF8740DC48E5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D6B8E-7DAC-45D4-8485-B4FB961B64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7369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23F75-1A56-4BF5-972E-82AA2C592346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3050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259D48-E848-4CAB-8D21-362474A41E5D}" type="datetimeFigureOut">
              <a:rPr lang="fr-CA" smtClean="0"/>
              <a:t>2017-02-03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B6B4C24-4DC4-4A0D-A5CF-37FE7D68D8AF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9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5593">
            <a:off x="-554514" y="-512453"/>
            <a:ext cx="5994209" cy="77572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6600" b="1" cap="none" spc="0" dirty="0" smtClean="0">
                <a:ln w="17780" cmpd="sng">
                  <a:solidFill>
                    <a:srgbClr val="666666"/>
                  </a:solidFill>
                  <a:prstDash val="solid"/>
                  <a:miter lim="800000"/>
                </a:ln>
                <a:solidFill>
                  <a:srgbClr val="01AFD8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Comment fonctionne </a:t>
            </a:r>
          </a:p>
          <a:p>
            <a:pPr algn="ctr"/>
            <a:r>
              <a:rPr lang="fr-FR" sz="6600" b="1" cap="none" spc="0" dirty="0" smtClean="0">
                <a:ln w="17780" cmpd="sng">
                  <a:solidFill>
                    <a:srgbClr val="666666"/>
                  </a:solidFill>
                  <a:prstDash val="solid"/>
                  <a:miter lim="800000"/>
                </a:ln>
                <a:solidFill>
                  <a:srgbClr val="01AFD8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une coopérative</a:t>
            </a:r>
            <a:endParaRPr lang="fr-FR" sz="6600" b="1" cap="none" spc="0" dirty="0">
              <a:ln w="17780" cmpd="sng">
                <a:solidFill>
                  <a:srgbClr val="666666"/>
                </a:solidFill>
                <a:prstDash val="solid"/>
                <a:miter lim="800000"/>
              </a:ln>
              <a:solidFill>
                <a:srgbClr val="01AFD8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021288"/>
            <a:ext cx="4056237" cy="65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7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6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DÉFINITION </a:t>
            </a:r>
            <a:r>
              <a:rPr lang="fr-CA" sz="6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fr-CA" sz="6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Tous les membres en font partie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fr-CA" sz="8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 fait 1 ou 2 par année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(une au début et une à la fin</a:t>
            </a: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fait l’élection du président, vice-président et secrétaire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y décide les règles et les grands objectifs de la coopérative.</a:t>
            </a:r>
          </a:p>
          <a:p>
            <a:endParaRPr lang="fr-CA" dirty="0"/>
          </a:p>
        </p:txBody>
      </p:sp>
      <p:sp>
        <p:nvSpPr>
          <p:cNvPr id="6" name="Rectangle à coins arrondis 5"/>
          <p:cNvSpPr>
            <a:spLocks noChangeArrowheads="1"/>
          </p:cNvSpPr>
          <p:nvPr/>
        </p:nvSpPr>
        <p:spPr bwMode="auto">
          <a:xfrm>
            <a:off x="191340" y="5282954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6915688" y="5282954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8" name="Rectangle à coins arrondis 7"/>
          <p:cNvSpPr>
            <a:spLocks noChangeArrowheads="1"/>
          </p:cNvSpPr>
          <p:nvPr/>
        </p:nvSpPr>
        <p:spPr bwMode="auto">
          <a:xfrm>
            <a:off x="4788024" y="5279838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2423725" y="5279838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1" name="Rectangle à coins arrondis 10"/>
          <p:cNvSpPr>
            <a:spLocks noChangeArrowheads="1"/>
          </p:cNvSpPr>
          <p:nvPr/>
        </p:nvSpPr>
        <p:spPr bwMode="auto">
          <a:xfrm>
            <a:off x="193920" y="5282954"/>
            <a:ext cx="1932388" cy="582025"/>
          </a:xfrm>
          <a:prstGeom prst="roundRect">
            <a:avLst/>
          </a:prstGeom>
          <a:solidFill>
            <a:srgbClr val="7AE263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78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6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DÉFINITION 2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y retrouve le président, le vice-président, le secrétaire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Ils s’assurent du bon fonctionnement de la coopérative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Ils se rencontrent environ 1 fois par mois pour voir au bon fonctionnement général de la coop. </a:t>
            </a:r>
          </a:p>
          <a:p>
            <a:pPr marL="0" indent="0">
              <a:buNone/>
            </a:pPr>
            <a:endParaRPr lang="fr-CA" dirty="0"/>
          </a:p>
        </p:txBody>
      </p:sp>
      <p:sp>
        <p:nvSpPr>
          <p:cNvPr id="6" name="Rectangle à coins arrondis 5"/>
          <p:cNvSpPr>
            <a:spLocks noChangeArrowheads="1"/>
          </p:cNvSpPr>
          <p:nvPr/>
        </p:nvSpPr>
        <p:spPr bwMode="auto">
          <a:xfrm>
            <a:off x="191340" y="5282954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6915688" y="5282954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r>
              <a:rPr lang="fr-CA" sz="1500" b="1" dirty="0">
                <a:effectLst/>
                <a:latin typeface="Lithos Pro Regular"/>
                <a:ea typeface="Calibri"/>
                <a:cs typeface="Times New Roman"/>
              </a:rPr>
              <a:t> 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Rectangle à coins arrondis 7"/>
          <p:cNvSpPr>
            <a:spLocks noChangeArrowheads="1"/>
          </p:cNvSpPr>
          <p:nvPr/>
        </p:nvSpPr>
        <p:spPr bwMode="auto">
          <a:xfrm>
            <a:off x="4788024" y="5279838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2423725" y="5279838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1" name="Rectangle à coins arrondis 10"/>
          <p:cNvSpPr>
            <a:spLocks noChangeArrowheads="1"/>
          </p:cNvSpPr>
          <p:nvPr/>
        </p:nvSpPr>
        <p:spPr bwMode="auto">
          <a:xfrm>
            <a:off x="4784700" y="5288012"/>
            <a:ext cx="1800200" cy="585141"/>
          </a:xfrm>
          <a:prstGeom prst="roundRect">
            <a:avLst/>
          </a:prstGeom>
          <a:solidFill>
            <a:srgbClr val="7AE263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262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6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DÉFINITION 3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Ces personnes sont à la fois propriétaires et ceux qui travaillent dans la coopérative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lvl="0" indent="0">
              <a:buNone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Toutes ces personnes travaillent dans un comité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lvl="0" indent="0">
              <a:buNone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Chacun aura du travail de production à faire.</a:t>
            </a:r>
          </a:p>
          <a:p>
            <a:endParaRPr lang="fr-CA" dirty="0"/>
          </a:p>
        </p:txBody>
      </p:sp>
      <p:sp>
        <p:nvSpPr>
          <p:cNvPr id="6" name="Rectangle à coins arrondis 5"/>
          <p:cNvSpPr>
            <a:spLocks noChangeArrowheads="1"/>
          </p:cNvSpPr>
          <p:nvPr/>
        </p:nvSpPr>
        <p:spPr bwMode="auto">
          <a:xfrm>
            <a:off x="191340" y="5282954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6915688" y="5282954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r>
              <a:rPr lang="fr-CA" sz="1500" b="1" dirty="0">
                <a:effectLst/>
                <a:latin typeface="Lithos Pro Regular"/>
                <a:ea typeface="Calibri"/>
                <a:cs typeface="Times New Roman"/>
              </a:rPr>
              <a:t> 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Rectangle à coins arrondis 7"/>
          <p:cNvSpPr>
            <a:spLocks noChangeArrowheads="1"/>
          </p:cNvSpPr>
          <p:nvPr/>
        </p:nvSpPr>
        <p:spPr bwMode="auto">
          <a:xfrm>
            <a:off x="4788024" y="5279838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2423725" y="5279838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2439749" y="5295247"/>
            <a:ext cx="1860243" cy="582025"/>
          </a:xfrm>
          <a:prstGeom prst="roundRect">
            <a:avLst/>
          </a:prstGeom>
          <a:solidFill>
            <a:srgbClr val="7AE263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840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6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DÉFINITION </a:t>
            </a:r>
            <a:r>
              <a:rPr lang="fr-CA" sz="6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fr-CA" sz="6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en a quatre différents et tous les membres font partie d’un des quatre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lvl="0" indent="0">
              <a:buNone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Chaque personne aura des responsabilités et des tâches selon ses forces</a:t>
            </a:r>
            <a:r>
              <a:rPr lang="fr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lvl="0" indent="0">
              <a:buNone/>
            </a:pPr>
            <a:endParaRPr lang="fr-CA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fr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doit y avoir de la communication entre chacun de ces groupes car ils travaillent tous ensemble sur le même projet!</a:t>
            </a:r>
          </a:p>
          <a:p>
            <a:endParaRPr lang="fr-CA" dirty="0"/>
          </a:p>
        </p:txBody>
      </p:sp>
      <p:sp>
        <p:nvSpPr>
          <p:cNvPr id="6" name="Rectangle à coins arrondis 5"/>
          <p:cNvSpPr>
            <a:spLocks noChangeArrowheads="1"/>
          </p:cNvSpPr>
          <p:nvPr/>
        </p:nvSpPr>
        <p:spPr bwMode="auto">
          <a:xfrm>
            <a:off x="191340" y="5808380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Rectangle à coins arrondis 6"/>
          <p:cNvSpPr>
            <a:spLocks noChangeArrowheads="1"/>
          </p:cNvSpPr>
          <p:nvPr/>
        </p:nvSpPr>
        <p:spPr bwMode="auto">
          <a:xfrm>
            <a:off x="6915688" y="5808380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Rectangle à coins arrondis 7"/>
          <p:cNvSpPr>
            <a:spLocks noChangeArrowheads="1"/>
          </p:cNvSpPr>
          <p:nvPr/>
        </p:nvSpPr>
        <p:spPr bwMode="auto">
          <a:xfrm>
            <a:off x="4788024" y="5805264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2423725" y="5805264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6913728" y="5808380"/>
            <a:ext cx="1932151" cy="582025"/>
          </a:xfrm>
          <a:prstGeom prst="roundRect">
            <a:avLst/>
          </a:prstGeom>
          <a:solidFill>
            <a:srgbClr val="7AE263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519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Comment </a:t>
            </a:r>
            <a:r>
              <a:rPr lang="fr-CA" sz="36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fonctionne une </a:t>
            </a:r>
            <a:r>
              <a:rPr lang="fr-CA" sz="3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coopérative</a:t>
            </a:r>
          </a:p>
        </p:txBody>
      </p:sp>
      <p:sp>
        <p:nvSpPr>
          <p:cNvPr id="24" name="Rectangle à coins arrondis 23"/>
          <p:cNvSpPr>
            <a:spLocks noChangeArrowheads="1"/>
          </p:cNvSpPr>
          <p:nvPr/>
        </p:nvSpPr>
        <p:spPr bwMode="auto">
          <a:xfrm>
            <a:off x="191340" y="6024404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25" name="Rectangle à coins arrondis 24"/>
          <p:cNvSpPr>
            <a:spLocks noChangeArrowheads="1"/>
          </p:cNvSpPr>
          <p:nvPr/>
        </p:nvSpPr>
        <p:spPr bwMode="auto">
          <a:xfrm>
            <a:off x="6915688" y="6024404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r>
              <a:rPr lang="fr-CA" sz="1500" b="1" dirty="0">
                <a:effectLst/>
                <a:latin typeface="Lithos Pro Regular"/>
                <a:ea typeface="Calibri"/>
                <a:cs typeface="Times New Roman"/>
              </a:rPr>
              <a:t> 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Rectangle à coins arrondis 25"/>
          <p:cNvSpPr>
            <a:spLocks noChangeArrowheads="1"/>
          </p:cNvSpPr>
          <p:nvPr/>
        </p:nvSpPr>
        <p:spPr bwMode="auto">
          <a:xfrm>
            <a:off x="4788024" y="6021288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27" name="Rectangle à coins arrondis 26"/>
          <p:cNvSpPr>
            <a:spLocks noChangeArrowheads="1"/>
          </p:cNvSpPr>
          <p:nvPr/>
        </p:nvSpPr>
        <p:spPr bwMode="auto">
          <a:xfrm>
            <a:off x="2423725" y="6021288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cxnSp>
        <p:nvCxnSpPr>
          <p:cNvPr id="54" name="Connecteur droit avec flèche 53"/>
          <p:cNvCxnSpPr/>
          <p:nvPr/>
        </p:nvCxnSpPr>
        <p:spPr>
          <a:xfrm flipV="1">
            <a:off x="1519238" y="2735843"/>
            <a:ext cx="0" cy="2381622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7466099" y="2780928"/>
            <a:ext cx="0" cy="2336537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2843808" y="2344237"/>
            <a:ext cx="3612465" cy="0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flipH="1">
            <a:off x="2843808" y="5454848"/>
            <a:ext cx="3408784" cy="11414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3" name="Imag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80" y="3068067"/>
            <a:ext cx="3079639" cy="172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 de texte 2"/>
          <p:cNvSpPr txBox="1">
            <a:spLocks noChangeArrowheads="1"/>
          </p:cNvSpPr>
          <p:nvPr/>
        </p:nvSpPr>
        <p:spPr bwMode="auto">
          <a:xfrm>
            <a:off x="3564983" y="1894475"/>
            <a:ext cx="21701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Fait l’élection de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488324" y="2638405"/>
            <a:ext cx="2170113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S’assure du bon</a:t>
            </a:r>
            <a:endParaRPr kumimoji="0" lang="fr-FR" altLang="fr-F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fonctionnement </a:t>
            </a:r>
            <a:endParaRPr kumimoji="0" lang="fr-FR" altLang="fr-F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des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19238" y="2635250"/>
            <a:ext cx="2170112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Participent à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659187" y="4958715"/>
            <a:ext cx="21701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mbria" pitchFamily="18" charset="0"/>
                <a:cs typeface="Segoe UI" pitchFamily="34" charset="0"/>
              </a:rPr>
              <a:t>Fixent les tâches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à coins arrondis 57"/>
          <p:cNvSpPr>
            <a:spLocks noChangeArrowheads="1"/>
          </p:cNvSpPr>
          <p:nvPr/>
        </p:nvSpPr>
        <p:spPr bwMode="auto">
          <a:xfrm>
            <a:off x="671906" y="2053225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59" name="Rectangle à coins arrondis 58"/>
          <p:cNvSpPr>
            <a:spLocks noChangeArrowheads="1"/>
          </p:cNvSpPr>
          <p:nvPr/>
        </p:nvSpPr>
        <p:spPr bwMode="auto">
          <a:xfrm>
            <a:off x="6522248" y="5154211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 smtClean="0">
                <a:effectLst/>
                <a:latin typeface="Lithos Pro Regular"/>
                <a:ea typeface="Calibri"/>
                <a:cs typeface="Times New Roman"/>
              </a:rPr>
              <a:t> 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0" name="Rectangle à coins arrondis 59"/>
          <p:cNvSpPr>
            <a:spLocks noChangeArrowheads="1"/>
          </p:cNvSpPr>
          <p:nvPr/>
        </p:nvSpPr>
        <p:spPr bwMode="auto">
          <a:xfrm>
            <a:off x="6588224" y="2053264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1" name="Rectangle à coins arrondis 60"/>
          <p:cNvSpPr>
            <a:spLocks noChangeArrowheads="1"/>
          </p:cNvSpPr>
          <p:nvPr/>
        </p:nvSpPr>
        <p:spPr bwMode="auto">
          <a:xfrm>
            <a:off x="744051" y="5175250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2" name="Rectangle à coins arrondis 61"/>
          <p:cNvSpPr>
            <a:spLocks noChangeArrowheads="1"/>
          </p:cNvSpPr>
          <p:nvPr/>
        </p:nvSpPr>
        <p:spPr bwMode="auto">
          <a:xfrm>
            <a:off x="661910" y="2048284"/>
            <a:ext cx="1932388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L’assemblée générale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3" name="Rectangle à coins arrondis 62"/>
          <p:cNvSpPr>
            <a:spLocks noChangeArrowheads="1"/>
          </p:cNvSpPr>
          <p:nvPr/>
        </p:nvSpPr>
        <p:spPr bwMode="auto">
          <a:xfrm>
            <a:off x="744051" y="5181989"/>
            <a:ext cx="1860243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membres travailleurs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4" name="Rectangle à coins arrondis 63"/>
          <p:cNvSpPr>
            <a:spLocks noChangeArrowheads="1"/>
          </p:cNvSpPr>
          <p:nvPr/>
        </p:nvSpPr>
        <p:spPr bwMode="auto">
          <a:xfrm>
            <a:off x="6588224" y="2053264"/>
            <a:ext cx="1800200" cy="585141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conseil d’administration</a:t>
            </a:r>
            <a:endParaRPr lang="fr-CA" sz="11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6" name="Rectangle à coins arrondis 65"/>
          <p:cNvSpPr>
            <a:spLocks noChangeArrowheads="1"/>
          </p:cNvSpPr>
          <p:nvPr/>
        </p:nvSpPr>
        <p:spPr bwMode="auto">
          <a:xfrm>
            <a:off x="6528281" y="5154210"/>
            <a:ext cx="1932151" cy="582025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6666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A" sz="1500" b="1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Comités</a:t>
            </a:r>
            <a:r>
              <a:rPr lang="fr-CA" sz="1500" b="1" dirty="0">
                <a:effectLst/>
                <a:latin typeface="Lithos Pro Regular"/>
                <a:ea typeface="Calibri"/>
                <a:cs typeface="Times New Roman"/>
              </a:rPr>
              <a:t> </a:t>
            </a:r>
            <a:endParaRPr lang="fr-CA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084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62" grpId="0" animBg="1"/>
      <p:bldP spid="63" grpId="0" animBg="1"/>
      <p:bldP spid="64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1371">
            <a:off x="-698914" y="-368155"/>
            <a:ext cx="5753380" cy="744555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0" y="4797152"/>
            <a:ext cx="9144000" cy="549275"/>
          </a:xfrm>
        </p:spPr>
        <p:txBody>
          <a:bodyPr/>
          <a:lstStyle/>
          <a:p>
            <a:pPr marL="0" indent="0" algn="ctr">
              <a:buNone/>
            </a:pP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Merci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pour </a:t>
            </a: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votre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participation!</a:t>
            </a:r>
            <a:endParaRPr lang="fr-CA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0" y="1196752"/>
            <a:ext cx="9144000" cy="1463675"/>
          </a:xfrm>
        </p:spPr>
        <p:txBody>
          <a:bodyPr>
            <a:noAutofit/>
          </a:bodyPr>
          <a:lstStyle/>
          <a:p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Vous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savez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maintenant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un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peu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plus!</a:t>
            </a:r>
            <a:endParaRPr lang="fr-CA" sz="7200" dirty="0">
              <a:ln w="13970" cmpd="sng">
                <a:solidFill>
                  <a:schemeClr val="tx1"/>
                </a:solidFill>
                <a:prstDash val="solid"/>
              </a:ln>
              <a:solidFill>
                <a:srgbClr val="01AFD8"/>
              </a:solidFill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57" y="5507678"/>
            <a:ext cx="6245286" cy="10129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879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1">
  <a:themeElements>
    <a:clrScheme name="Personnalisé 1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66666"/>
      </a:accent1>
      <a:accent2>
        <a:srgbClr val="01AFD8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264</TotalTime>
  <Words>275</Words>
  <Application>Microsoft Office PowerPoint</Application>
  <PresentationFormat>Format US (216 x 279 mm)</PresentationFormat>
  <Paragraphs>91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Thème1</vt:lpstr>
      <vt:lpstr>Présentation PowerPoint</vt:lpstr>
      <vt:lpstr>DÉFINITION 1</vt:lpstr>
      <vt:lpstr>DÉFINITION 2</vt:lpstr>
      <vt:lpstr>DÉFINITION 3</vt:lpstr>
      <vt:lpstr>DÉFINITION 4</vt:lpstr>
      <vt:lpstr>Comment fonctionne une coopérative</vt:lpstr>
      <vt:lpstr>Vous en savez maintenant un peu plus!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Jessica Paquin</dc:creator>
  <cp:lastModifiedBy>Martin Crevier-Couture</cp:lastModifiedBy>
  <cp:revision>31</cp:revision>
  <dcterms:created xsi:type="dcterms:W3CDTF">2013-10-15T00:21:57Z</dcterms:created>
  <dcterms:modified xsi:type="dcterms:W3CDTF">2017-02-03T19:47:12Z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4C849EE9-4809-4640-9FD5-FB05A94259FB</vt:lpwstr>
  </property>
  <property fmtid="{D5CDD505-2E9C-101B-9397-08002B2CF9AE}" pid="3" name="ArticulatePath">
    <vt:lpwstr>3-FonctionnementCoopCorrige</vt:lpwstr>
  </property>
</Properties>
</file>