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7"/>
  </p:notesMasterIdLst>
  <p:sldIdLst>
    <p:sldId id="271" r:id="rId2"/>
    <p:sldId id="261" r:id="rId3"/>
    <p:sldId id="257" r:id="rId4"/>
    <p:sldId id="258" r:id="rId5"/>
    <p:sldId id="259" r:id="rId6"/>
    <p:sldId id="260" r:id="rId7"/>
    <p:sldId id="256" r:id="rId8"/>
    <p:sldId id="263" r:id="rId9"/>
    <p:sldId id="264" r:id="rId10"/>
    <p:sldId id="265" r:id="rId11"/>
    <p:sldId id="266" r:id="rId12"/>
    <p:sldId id="270" r:id="rId13"/>
    <p:sldId id="267" r:id="rId14"/>
    <p:sldId id="268" r:id="rId15"/>
    <p:sldId id="272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66"/>
    <a:srgbClr val="01AF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C2C2A-AD2E-405E-82C5-40ECC7A9028A}" type="datetimeFigureOut">
              <a:rPr lang="fr-CA" smtClean="0"/>
              <a:t>2017-01-09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088E3-5096-4BA6-B6AE-4503031141C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07805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23F75-1A56-4BF5-972E-82AA2C592346}" type="slidenum">
              <a:rPr lang="fr-CA" smtClean="0"/>
              <a:t>15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30507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859F-E6E3-4475-AD89-95D680C8A2C6}" type="datetimeFigureOut">
              <a:rPr lang="fr-CA" smtClean="0"/>
              <a:t>2017-01-09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fr-CA"/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3B0FE310-F0FB-458F-89BE-AFB403B7A589}" type="slidenum">
              <a:rPr lang="fr-CA" smtClean="0"/>
              <a:t>‹N°›</a:t>
            </a:fld>
            <a:endParaRPr lang="fr-CA"/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859F-E6E3-4475-AD89-95D680C8A2C6}" type="datetimeFigureOut">
              <a:rPr lang="fr-CA" smtClean="0"/>
              <a:t>2017-01-09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E310-F0FB-458F-89BE-AFB403B7A589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859F-E6E3-4475-AD89-95D680C8A2C6}" type="datetimeFigureOut">
              <a:rPr lang="fr-CA" smtClean="0"/>
              <a:t>2017-01-09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3B0FE310-F0FB-458F-89BE-AFB403B7A589}" type="slidenum">
              <a:rPr lang="fr-CA" smtClean="0"/>
              <a:t>‹N°›</a:t>
            </a:fld>
            <a:endParaRPr lang="fr-CA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859F-E6E3-4475-AD89-95D680C8A2C6}" type="datetimeFigureOut">
              <a:rPr lang="fr-CA" smtClean="0"/>
              <a:t>2017-01-09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E310-F0FB-458F-89BE-AFB403B7A589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859F-E6E3-4475-AD89-95D680C8A2C6}" type="datetimeFigureOut">
              <a:rPr lang="fr-CA" smtClean="0"/>
              <a:t>2017-01-09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3B0FE310-F0FB-458F-89BE-AFB403B7A589}" type="slidenum">
              <a:rPr lang="fr-CA" smtClean="0"/>
              <a:t>‹N°›</a:t>
            </a:fld>
            <a:endParaRPr lang="fr-CA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859F-E6E3-4475-AD89-95D680C8A2C6}" type="datetimeFigureOut">
              <a:rPr lang="fr-CA" smtClean="0"/>
              <a:t>2017-01-09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E310-F0FB-458F-89BE-AFB403B7A589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859F-E6E3-4475-AD89-95D680C8A2C6}" type="datetimeFigureOut">
              <a:rPr lang="fr-CA" smtClean="0"/>
              <a:t>2017-01-09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E310-F0FB-458F-89BE-AFB403B7A589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859F-E6E3-4475-AD89-95D680C8A2C6}" type="datetimeFigureOut">
              <a:rPr lang="fr-CA" smtClean="0"/>
              <a:t>2017-01-09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E310-F0FB-458F-89BE-AFB403B7A589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859F-E6E3-4475-AD89-95D680C8A2C6}" type="datetimeFigureOut">
              <a:rPr lang="fr-CA" smtClean="0"/>
              <a:t>2017-01-09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E310-F0FB-458F-89BE-AFB403B7A589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859F-E6E3-4475-AD89-95D680C8A2C6}" type="datetimeFigureOut">
              <a:rPr lang="fr-CA" smtClean="0"/>
              <a:t>2017-01-09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E310-F0FB-458F-89BE-AFB403B7A589}" type="slidenum">
              <a:rPr lang="fr-CA" smtClean="0"/>
              <a:t>‹N°›</a:t>
            </a:fld>
            <a:endParaRPr lang="fr-CA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859F-E6E3-4475-AD89-95D680C8A2C6}" type="datetimeFigureOut">
              <a:rPr lang="fr-CA" smtClean="0"/>
              <a:t>2017-01-09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E310-F0FB-458F-89BE-AFB403B7A589}" type="slidenum">
              <a:rPr lang="fr-CA" smtClean="0"/>
              <a:t>‹N°›</a:t>
            </a:fld>
            <a:endParaRPr lang="fr-CA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579859F-E6E3-4475-AD89-95D680C8A2C6}" type="datetimeFigureOut">
              <a:rPr lang="fr-CA" smtClean="0"/>
              <a:t>2017-01-09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B0FE310-F0FB-458F-89BE-AFB403B7A589}" type="slidenum">
              <a:rPr lang="fr-CA" smtClean="0"/>
              <a:t>‹N°›</a:t>
            </a:fld>
            <a:endParaRPr lang="fr-CA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58733">
            <a:off x="-262542" y="-1077682"/>
            <a:ext cx="6783794" cy="8167649"/>
          </a:xfrm>
          <a:prstGeom prst="rect">
            <a:avLst/>
          </a:prstGeom>
        </p:spPr>
      </p:pic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0" y="2368550"/>
            <a:ext cx="9144000" cy="2120900"/>
          </a:xfrm>
        </p:spPr>
        <p:txBody>
          <a:bodyPr>
            <a:noAutofit/>
          </a:bodyPr>
          <a:lstStyle/>
          <a:p>
            <a:pPr algn="ctr"/>
            <a:r>
              <a:rPr lang="en-CA" sz="8000" b="1" dirty="0" smtClean="0">
                <a:ln w="13970" cmpd="sng">
                  <a:solidFill>
                    <a:srgbClr val="666666"/>
                  </a:solidFill>
                  <a:prstDash val="solid"/>
                </a:ln>
                <a:solidFill>
                  <a:srgbClr val="01AF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ASSEMBLÉE GÉNÉRALE</a:t>
            </a:r>
            <a:endParaRPr lang="fr-CA" sz="8000" b="1" dirty="0">
              <a:ln w="13970" cmpd="sng">
                <a:solidFill>
                  <a:srgbClr val="666666"/>
                </a:solidFill>
                <a:prstDash val="solid"/>
              </a:ln>
              <a:solidFill>
                <a:srgbClr val="01AFD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475" y="6237312"/>
            <a:ext cx="3057525" cy="495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18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en-CA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Élection</a:t>
            </a:r>
            <a:r>
              <a:rPr lang="en-CA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– </a:t>
            </a:r>
            <a:r>
              <a:rPr lang="en-CA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Secrétaire</a:t>
            </a:r>
            <a:endParaRPr lang="fr-CA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07504" y="1601499"/>
            <a:ext cx="8928992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u="sng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Rappel des </a:t>
            </a:r>
            <a:r>
              <a:rPr lang="en-CA" sz="2400" b="1" u="sng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tâches</a:t>
            </a:r>
            <a:endParaRPr lang="en-CA" sz="2400" b="1" u="sng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endParaRPr lang="fr-CA" sz="800" b="1" u="sng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Prends des notes durant les réunions.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fr-CA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fait les ordres du jour et les résumés des réunions.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fr-CA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Garde les documents importants </a:t>
            </a:r>
            <a:r>
              <a:rPr lang="fr-CA" sz="2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(statuts et règlements, résumés des réunions, …) 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 la Jeune COOP dans un cartable.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fr-CA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Rappel aux autres les dates des réunions à venir.</a:t>
            </a:r>
          </a:p>
          <a:p>
            <a:endParaRPr lang="fr-CA" sz="2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0" y="1612650"/>
            <a:ext cx="9144000" cy="50783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3600" b="1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 VEUT SE PRÉSENTER?</a:t>
            </a:r>
          </a:p>
          <a:p>
            <a:pPr algn="ctr"/>
            <a:endParaRPr lang="en-CA" sz="3600" b="1" dirty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endParaRPr lang="en-CA" sz="3600" b="1" dirty="0" smtClean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endParaRPr lang="en-CA" sz="3600" b="1" dirty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CA" sz="3600" b="1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On vote!</a:t>
            </a:r>
          </a:p>
          <a:p>
            <a:pPr algn="ctr"/>
            <a:endParaRPr lang="en-CA" sz="3600" b="1" dirty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endParaRPr lang="en-CA" sz="3600" b="1" dirty="0" smtClean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endParaRPr lang="en-CA" sz="3600" b="1" dirty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CA" sz="3600" b="1" dirty="0" err="1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Félicitations</a:t>
            </a:r>
            <a:r>
              <a:rPr lang="en-CA" sz="3600" b="1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!!!</a:t>
            </a:r>
            <a:endParaRPr lang="fr-CA" sz="3600" b="1" dirty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11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 fontScale="90000"/>
          </a:bodyPr>
          <a:lstStyle/>
          <a:p>
            <a:r>
              <a:rPr lang="en-CA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Élection</a:t>
            </a:r>
            <a:r>
              <a:rPr lang="en-CA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– </a:t>
            </a:r>
            <a:r>
              <a:rPr lang="en-CA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Trésorier</a:t>
            </a:r>
            <a:r>
              <a:rPr lang="en-CA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/ </a:t>
            </a:r>
            <a:r>
              <a:rPr lang="en-CA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Trésorière</a:t>
            </a:r>
            <a:endParaRPr lang="fr-CA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07504" y="1601499"/>
            <a:ext cx="892899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u="sng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Rappel des </a:t>
            </a:r>
            <a:r>
              <a:rPr lang="en-CA" sz="2400" b="1" u="sng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tâches</a:t>
            </a:r>
            <a:endParaRPr lang="en-CA" sz="2400" b="1" u="sng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endParaRPr lang="fr-CA" sz="800" b="1" u="sng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Prépare un document avec les dépenses et les revenus pour chaque réunion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fr-CA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Supervise la comptabilité et s’assure que les chiffres sont à jour</a:t>
            </a:r>
          </a:p>
          <a:p>
            <a:endParaRPr lang="fr-CA" sz="2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0216" y="1601499"/>
            <a:ext cx="9144000" cy="50783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3600" b="1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 VEUT SE PRÉSENTER?</a:t>
            </a:r>
          </a:p>
          <a:p>
            <a:pPr algn="ctr"/>
            <a:endParaRPr lang="en-CA" sz="3600" b="1" dirty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endParaRPr lang="en-CA" sz="3600" b="1" dirty="0" smtClean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endParaRPr lang="en-CA" sz="3600" b="1" dirty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CA" sz="3600" b="1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On vote!</a:t>
            </a:r>
          </a:p>
          <a:p>
            <a:pPr algn="ctr"/>
            <a:endParaRPr lang="en-CA" sz="3600" b="1" dirty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endParaRPr lang="en-CA" sz="3600" b="1" dirty="0" smtClean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endParaRPr lang="en-CA" sz="3600" b="1" dirty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CA" sz="3600" b="1" dirty="0" err="1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Félicitations</a:t>
            </a:r>
            <a:r>
              <a:rPr lang="en-CA" sz="3600" b="1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!!!</a:t>
            </a:r>
            <a:endParaRPr lang="fr-CA" sz="3600" b="1" dirty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982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Autofit/>
          </a:bodyPr>
          <a:lstStyle/>
          <a:p>
            <a:r>
              <a:rPr lang="en-CA" sz="44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Élection</a:t>
            </a:r>
            <a:r>
              <a:rPr lang="en-CA" sz="4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– </a:t>
            </a:r>
            <a:r>
              <a:rPr lang="en-CA" sz="44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Représentant</a:t>
            </a:r>
            <a:r>
              <a:rPr lang="en-CA" sz="4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d’un </a:t>
            </a:r>
            <a:r>
              <a:rPr lang="en-CA" sz="44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comité</a:t>
            </a:r>
            <a:endParaRPr lang="fr-CA" sz="4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07504" y="1601499"/>
            <a:ext cx="8928992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u="sng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Rappel des </a:t>
            </a:r>
            <a:r>
              <a:rPr lang="en-CA" sz="2400" b="1" u="sng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tâches</a:t>
            </a:r>
            <a:endParaRPr lang="en-CA" sz="2400" b="1" u="sng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endParaRPr lang="fr-CA" sz="800" b="1" u="sng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Porte-parole de son comité : </a:t>
            </a:r>
          </a:p>
          <a:p>
            <a:endParaRPr lang="fr-CA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il présente les tâches déjà faites et celles à venir.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fr-CA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il présente à son comité les décisions prises lors du conseil d’administration.</a:t>
            </a:r>
          </a:p>
          <a:p>
            <a:endParaRPr lang="en-CA" sz="20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en-CA" sz="2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en-CA" sz="20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CA" sz="2000" b="1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Il sera </a:t>
            </a:r>
            <a:r>
              <a:rPr lang="en-CA" sz="2000" b="1" dirty="0" err="1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élu</a:t>
            </a:r>
            <a:r>
              <a:rPr lang="en-CA" sz="2000" b="1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CA" sz="2000" b="1" dirty="0" err="1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lors</a:t>
            </a:r>
            <a:r>
              <a:rPr lang="en-CA" sz="2000" b="1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de </a:t>
            </a:r>
            <a:r>
              <a:rPr lang="en-CA" sz="2000" b="1" dirty="0" err="1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votre</a:t>
            </a:r>
            <a:r>
              <a:rPr lang="en-CA" sz="2000" b="1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CA" sz="2000" b="1" dirty="0" err="1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prochaine</a:t>
            </a:r>
            <a:r>
              <a:rPr lang="en-CA" sz="2000" b="1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rencontre de </a:t>
            </a:r>
            <a:r>
              <a:rPr lang="en-CA" sz="2000" b="1" dirty="0" err="1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comité</a:t>
            </a:r>
            <a:r>
              <a:rPr lang="en-CA" sz="2000" b="1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  <a:p>
            <a:pPr algn="ctr"/>
            <a:r>
              <a:rPr lang="en-CA" sz="2000" b="1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Ne </a:t>
            </a:r>
            <a:r>
              <a:rPr lang="en-CA" sz="2000" b="1" dirty="0" err="1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peut</a:t>
            </a:r>
            <a:r>
              <a:rPr lang="en-CA" sz="2000" b="1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pas </a:t>
            </a:r>
            <a:r>
              <a:rPr lang="en-CA" sz="2000" b="1" dirty="0" err="1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être</a:t>
            </a:r>
            <a:r>
              <a:rPr lang="en-CA" sz="2000" b="1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CA" sz="2000" b="1" dirty="0" err="1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une</a:t>
            </a:r>
            <a:r>
              <a:rPr lang="en-CA" sz="2000" b="1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CA" sz="2000" b="1" dirty="0" err="1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personne</a:t>
            </a:r>
            <a:r>
              <a:rPr lang="en-CA" sz="2000" b="1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déjà </a:t>
            </a:r>
            <a:r>
              <a:rPr lang="en-CA" sz="2000" b="1" dirty="0" err="1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élue</a:t>
            </a:r>
            <a:r>
              <a:rPr lang="en-CA" sz="2000" b="1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sur le </a:t>
            </a:r>
            <a:r>
              <a:rPr lang="en-CA" sz="2000" b="1" dirty="0" err="1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conseil</a:t>
            </a:r>
            <a:r>
              <a:rPr lang="en-CA" sz="2000" b="1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CA" sz="2000" b="1" dirty="0" err="1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d’administration</a:t>
            </a:r>
            <a:r>
              <a:rPr lang="en-CA" sz="2000" b="1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fr-CA" sz="2000" b="1" dirty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fr-CA" sz="2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00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/>
          <a:lstStyle/>
          <a:p>
            <a:r>
              <a:rPr lang="en-CA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Assemblée </a:t>
            </a:r>
            <a:r>
              <a:rPr lang="en-CA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générale</a:t>
            </a:r>
            <a:endParaRPr lang="fr-CA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67544" y="1866304"/>
            <a:ext cx="828092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strike="sngStrike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1) Début de la rencontre</a:t>
            </a:r>
          </a:p>
          <a:p>
            <a:endParaRPr lang="fr-CA" sz="2400" strike="sngStrike" dirty="0" smtClean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CA" sz="2400" strike="sngStrike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2) Lecture de l’ordre du jour</a:t>
            </a:r>
          </a:p>
          <a:p>
            <a:endParaRPr lang="fr-CA" sz="2400" strike="sngStrike" dirty="0" smtClean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CA" sz="2400" strike="sngStrike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3) Présentation du règlement de régie interne et vote</a:t>
            </a:r>
          </a:p>
          <a:p>
            <a:endParaRPr lang="fr-CA" sz="2400" dirty="0" smtClean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CA" sz="2400" strike="sngStrike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4) Élection des officiers du conseil d’administration</a:t>
            </a:r>
          </a:p>
          <a:p>
            <a:endParaRPr lang="fr-CA" sz="2400" dirty="0" smtClean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CA" sz="2400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5) Demande d’accréditation Jeune COOP </a:t>
            </a:r>
          </a:p>
          <a:p>
            <a:endParaRPr lang="fr-CA" sz="2400" dirty="0" smtClean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CA" sz="2400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6) Fin de la rencontre</a:t>
            </a:r>
            <a:endParaRPr lang="fr-CA" sz="2400" dirty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64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Demande</a:t>
            </a:r>
            <a:r>
              <a:rPr lang="en-CA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CA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d’accréditation</a:t>
            </a:r>
            <a:endParaRPr lang="fr-CA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0" y="15050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On </a:t>
            </a:r>
            <a:r>
              <a:rPr lang="en-CA" sz="2400" b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signe</a:t>
            </a:r>
            <a:r>
              <a:rPr lang="en-CA" sz="240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la </a:t>
            </a:r>
            <a:r>
              <a:rPr lang="en-CA" sz="2400" b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feuille</a:t>
            </a:r>
            <a:r>
              <a:rPr lang="en-CA" sz="240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SVP</a:t>
            </a:r>
            <a:endParaRPr lang="fr-CA" sz="2400" b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231"/>
          <a:stretch/>
        </p:blipFill>
        <p:spPr>
          <a:xfrm>
            <a:off x="689319" y="1947549"/>
            <a:ext cx="7765363" cy="3331033"/>
          </a:xfrm>
          <a:prstGeom prst="rect">
            <a:avLst/>
          </a:prstGeom>
        </p:spPr>
      </p:pic>
      <p:sp>
        <p:nvSpPr>
          <p:cNvPr id="5" name="Flèche droite 4"/>
          <p:cNvSpPr/>
          <p:nvPr/>
        </p:nvSpPr>
        <p:spPr>
          <a:xfrm>
            <a:off x="395536" y="3449216"/>
            <a:ext cx="864096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6" name="ZoneTexte 5"/>
          <p:cNvSpPr txBox="1"/>
          <p:nvPr/>
        </p:nvSpPr>
        <p:spPr>
          <a:xfrm>
            <a:off x="1259632" y="3450486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err="1" smtClean="0">
                <a:solidFill>
                  <a:srgbClr val="C0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Écrire</a:t>
            </a:r>
            <a:r>
              <a:rPr lang="en-CA" sz="1600" dirty="0" smtClean="0">
                <a:solidFill>
                  <a:srgbClr val="C0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CA" sz="1600" dirty="0" err="1" smtClean="0">
                <a:solidFill>
                  <a:srgbClr val="C0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</a:t>
            </a:r>
            <a:r>
              <a:rPr lang="en-CA" sz="1600" dirty="0" smtClean="0">
                <a:solidFill>
                  <a:srgbClr val="C0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CA" sz="1600" dirty="0" err="1" smtClean="0">
                <a:solidFill>
                  <a:srgbClr val="C0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lettre</a:t>
            </a:r>
            <a:r>
              <a:rPr lang="en-CA" sz="1600" dirty="0" smtClean="0">
                <a:solidFill>
                  <a:srgbClr val="C0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CA" sz="1600" dirty="0" err="1" smtClean="0">
                <a:solidFill>
                  <a:srgbClr val="C0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détachée</a:t>
            </a:r>
            <a:endParaRPr lang="fr-CA" sz="1600" dirty="0">
              <a:solidFill>
                <a:srgbClr val="C0000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Flèche droite 7"/>
          <p:cNvSpPr/>
          <p:nvPr/>
        </p:nvSpPr>
        <p:spPr>
          <a:xfrm rot="16200000">
            <a:off x="4355976" y="4169296"/>
            <a:ext cx="864096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9" name="ZoneTexte 8"/>
          <p:cNvSpPr txBox="1"/>
          <p:nvPr/>
        </p:nvSpPr>
        <p:spPr>
          <a:xfrm>
            <a:off x="3851920" y="3429000"/>
            <a:ext cx="1944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err="1" smtClean="0">
                <a:solidFill>
                  <a:srgbClr val="C0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Officier</a:t>
            </a:r>
            <a:r>
              <a:rPr lang="en-CA" sz="1600" dirty="0" smtClean="0">
                <a:solidFill>
                  <a:srgbClr val="C0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CA" sz="1600" dirty="0" err="1" smtClean="0">
                <a:solidFill>
                  <a:srgbClr val="C0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ou</a:t>
            </a:r>
            <a:r>
              <a:rPr lang="en-CA" sz="1600" dirty="0" smtClean="0">
                <a:solidFill>
                  <a:srgbClr val="C0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CA" sz="1600" dirty="0" err="1" smtClean="0">
                <a:solidFill>
                  <a:srgbClr val="C0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membre</a:t>
            </a:r>
            <a:endParaRPr lang="fr-CA" sz="1600" dirty="0">
              <a:solidFill>
                <a:srgbClr val="C0000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796136" y="3356992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 err="1" smtClean="0">
                <a:solidFill>
                  <a:srgbClr val="C00000"/>
                </a:solidFill>
                <a:latin typeface="Brush Script MT" panose="03060802040406070304" pitchFamily="66" charset="0"/>
              </a:rPr>
              <a:t>Votre</a:t>
            </a:r>
            <a:r>
              <a:rPr lang="en-CA" sz="2400" dirty="0" smtClean="0">
                <a:solidFill>
                  <a:srgbClr val="C00000"/>
                </a:solidFill>
                <a:latin typeface="Brush Script MT" panose="03060802040406070304" pitchFamily="66" charset="0"/>
              </a:rPr>
              <a:t> </a:t>
            </a:r>
            <a:r>
              <a:rPr lang="en-CA" sz="2400" dirty="0" err="1" smtClean="0">
                <a:solidFill>
                  <a:srgbClr val="C00000"/>
                </a:solidFill>
                <a:latin typeface="Brush Script MT" panose="03060802040406070304" pitchFamily="66" charset="0"/>
              </a:rPr>
              <a:t>autographe</a:t>
            </a:r>
            <a:endParaRPr lang="fr-CA" sz="2400" dirty="0">
              <a:solidFill>
                <a:srgbClr val="C00000"/>
              </a:solidFill>
              <a:latin typeface="Brush Script MT" panose="03060802040406070304" pitchFamily="66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0" y="5775647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/>
              <a:t>Le </a:t>
            </a:r>
            <a:r>
              <a:rPr lang="en-CA" sz="2400" dirty="0" err="1" smtClean="0"/>
              <a:t>reste</a:t>
            </a:r>
            <a:r>
              <a:rPr lang="en-CA" sz="2400" dirty="0" smtClean="0"/>
              <a:t> du document sera </a:t>
            </a:r>
            <a:r>
              <a:rPr lang="en-CA" sz="2400" dirty="0" err="1" smtClean="0"/>
              <a:t>rempli</a:t>
            </a:r>
            <a:r>
              <a:rPr lang="en-CA" sz="2400" dirty="0" smtClean="0"/>
              <a:t> par le </a:t>
            </a:r>
            <a:r>
              <a:rPr lang="en-CA" sz="2400" dirty="0" err="1" smtClean="0"/>
              <a:t>président</a:t>
            </a:r>
            <a:r>
              <a:rPr lang="en-CA" sz="2400" dirty="0" smtClean="0"/>
              <a:t> et la </a:t>
            </a:r>
            <a:r>
              <a:rPr lang="en-CA" sz="2400" dirty="0" err="1" smtClean="0"/>
              <a:t>secrétaire</a:t>
            </a:r>
            <a:endParaRPr lang="fr-CA" sz="2400" dirty="0"/>
          </a:p>
        </p:txBody>
      </p:sp>
    </p:spTree>
    <p:extLst>
      <p:ext uri="{BB962C8B-B14F-4D97-AF65-F5344CB8AC3E}">
        <p14:creationId xmlns:p14="http://schemas.microsoft.com/office/powerpoint/2010/main" val="752337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1371">
            <a:off x="-698914" y="-368155"/>
            <a:ext cx="5753380" cy="7445550"/>
          </a:xfrm>
          <a:prstGeom prst="rect">
            <a:avLst/>
          </a:prstGeom>
        </p:spPr>
      </p:pic>
      <p:sp>
        <p:nvSpPr>
          <p:cNvPr id="5" name="Espace réservé du texte 4"/>
          <p:cNvSpPr>
            <a:spLocks noGrp="1"/>
          </p:cNvSpPr>
          <p:nvPr>
            <p:ph type="body" idx="4294967295"/>
            <p:custDataLst>
              <p:tags r:id="rId2"/>
            </p:custDataLst>
          </p:nvPr>
        </p:nvSpPr>
        <p:spPr>
          <a:xfrm>
            <a:off x="0" y="4797152"/>
            <a:ext cx="9144000" cy="549275"/>
          </a:xfrm>
        </p:spPr>
        <p:txBody>
          <a:bodyPr/>
          <a:lstStyle/>
          <a:p>
            <a:pPr marL="0" indent="0" algn="ctr">
              <a:buNone/>
            </a:pPr>
            <a:r>
              <a:rPr lang="en-CA" b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Merci</a:t>
            </a:r>
            <a:r>
              <a:rPr lang="en-CA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pour </a:t>
            </a:r>
            <a:r>
              <a:rPr lang="en-CA" b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votre</a:t>
            </a:r>
            <a:r>
              <a:rPr lang="en-CA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participation!</a:t>
            </a:r>
            <a:endParaRPr lang="fr-CA" b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 idx="4294967295"/>
            <p:custDataLst>
              <p:tags r:id="rId3"/>
            </p:custDataLst>
          </p:nvPr>
        </p:nvSpPr>
        <p:spPr>
          <a:xfrm>
            <a:off x="0" y="1196752"/>
            <a:ext cx="9144000" cy="1463675"/>
          </a:xfrm>
        </p:spPr>
        <p:txBody>
          <a:bodyPr>
            <a:noAutofit/>
          </a:bodyPr>
          <a:lstStyle/>
          <a:p>
            <a:r>
              <a:rPr lang="en-CA" sz="7200" dirty="0" smtClean="0">
                <a:ln w="13970" cmpd="sng">
                  <a:solidFill>
                    <a:schemeClr val="tx1"/>
                  </a:solidFill>
                  <a:prstDash val="solid"/>
                </a:ln>
                <a:solidFill>
                  <a:srgbClr val="01AFD8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Fin de la rencontre!</a:t>
            </a:r>
            <a:endParaRPr lang="fr-CA" sz="7200" dirty="0">
              <a:ln w="13970" cmpd="sng">
                <a:solidFill>
                  <a:schemeClr val="tx1"/>
                </a:solidFill>
                <a:prstDash val="solid"/>
              </a:ln>
              <a:solidFill>
                <a:srgbClr val="01AFD8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357" y="5507678"/>
            <a:ext cx="6245286" cy="101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99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/>
          <a:lstStyle/>
          <a:p>
            <a:r>
              <a:rPr lang="en-CA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Assemblée </a:t>
            </a:r>
            <a:r>
              <a:rPr lang="en-CA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générale</a:t>
            </a:r>
            <a:endParaRPr lang="fr-CA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67544" y="2226344"/>
            <a:ext cx="828092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1) Début de la rencontre</a:t>
            </a:r>
          </a:p>
          <a:p>
            <a:endParaRPr lang="fr-CA" sz="2400" dirty="0" smtClean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CA" sz="2400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2) Lecture de l’ordre du jour</a:t>
            </a:r>
          </a:p>
          <a:p>
            <a:endParaRPr lang="fr-CA" sz="2400" dirty="0" smtClean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CA" sz="2400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3) Présentation du règlement de régie interne et vote</a:t>
            </a:r>
          </a:p>
          <a:p>
            <a:endParaRPr lang="fr-CA" sz="2400" dirty="0" smtClean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CA" sz="2400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4) Élection des officiers du conseil d’administration</a:t>
            </a:r>
          </a:p>
          <a:p>
            <a:endParaRPr lang="fr-CA" sz="2400" dirty="0" smtClean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CA" sz="2400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5) Demande d’accréditation Jeune COOP </a:t>
            </a:r>
          </a:p>
          <a:p>
            <a:endParaRPr lang="fr-CA" sz="2400" dirty="0" smtClean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CA" sz="2400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6) Fin de la rencontre</a:t>
            </a:r>
            <a:endParaRPr lang="fr-CA" sz="2400" dirty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0" y="16288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 _________(Date)______________ à  ______(Heure)_________ </a:t>
            </a:r>
          </a:p>
          <a:p>
            <a:pPr algn="ctr"/>
            <a:r>
              <a:rPr lang="fr-CA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					</a:t>
            </a:r>
            <a:endParaRPr lang="fr-CA" dirty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480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en-CA" sz="48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Règlements</a:t>
            </a:r>
            <a:r>
              <a:rPr lang="en-CA" sz="4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de </a:t>
            </a:r>
            <a:r>
              <a:rPr lang="en-CA" sz="48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régie</a:t>
            </a:r>
            <a:r>
              <a:rPr lang="en-CA" sz="4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interne</a:t>
            </a:r>
            <a:endParaRPr lang="fr-CA" sz="4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0" y="1700808"/>
            <a:ext cx="91440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4000" u="sng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But du projet </a:t>
            </a:r>
            <a:r>
              <a:rPr lang="fr-CA" sz="4000" u="sng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coop</a:t>
            </a:r>
          </a:p>
          <a:p>
            <a:endParaRPr lang="fr-CA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 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Jeune COOP a pour but de répondre à un besoin présent dans le milieu</a:t>
            </a: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fr-CA" sz="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Elle 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doit être gérée de façon démocratique (1 membre=1 vote</a:t>
            </a: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).</a:t>
            </a:r>
          </a:p>
          <a:p>
            <a:endParaRPr lang="fr-CA" sz="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Tous 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les membres doivent s’impliquer et </a:t>
            </a:r>
            <a:r>
              <a:rPr lang="fr-CA" sz="2400" u="sng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prendre en charge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le projet  (ce n’est pas à l’accompagnateur de faire le travail</a:t>
            </a: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).</a:t>
            </a:r>
          </a:p>
          <a:p>
            <a:endParaRPr lang="fr-CA" sz="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Valeurs 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présentes : Entraide, Solidarité, Démocratie, Égalité, Équité</a:t>
            </a: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fr-CA" sz="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Avoir 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du plaisir.</a:t>
            </a:r>
          </a:p>
        </p:txBody>
      </p:sp>
    </p:spTree>
    <p:extLst>
      <p:ext uri="{BB962C8B-B14F-4D97-AF65-F5344CB8AC3E}">
        <p14:creationId xmlns:p14="http://schemas.microsoft.com/office/powerpoint/2010/main" val="2579746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en-CA" sz="48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Règlements</a:t>
            </a:r>
            <a:r>
              <a:rPr lang="en-CA" sz="4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de </a:t>
            </a:r>
            <a:r>
              <a:rPr lang="en-CA" sz="48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régie</a:t>
            </a:r>
            <a:r>
              <a:rPr lang="en-CA" sz="4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interne</a:t>
            </a:r>
            <a:endParaRPr lang="fr-CA" sz="4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0" y="1529491"/>
            <a:ext cx="91440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4000" u="sng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Membres et parts </a:t>
            </a:r>
            <a:r>
              <a:rPr lang="fr-CA" sz="4000" u="sng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sociales</a:t>
            </a:r>
          </a:p>
          <a:p>
            <a:pPr algn="ctr"/>
            <a:endParaRPr lang="fr-CA" sz="800" u="sng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Les 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membres de la Jeune COOP sont des travailleurs bénévoles</a:t>
            </a: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fr-CA" sz="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Chaque 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membre doit «payer» une part sociale symbolique. La part sociale est de </a:t>
            </a: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___________.</a:t>
            </a:r>
          </a:p>
          <a:p>
            <a:endParaRPr lang="fr-CA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fr-CA" sz="4000" u="sng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Assemblée </a:t>
            </a:r>
            <a:r>
              <a:rPr lang="fr-CA" sz="4000" u="sng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générale</a:t>
            </a:r>
          </a:p>
          <a:p>
            <a:pPr algn="ctr"/>
            <a:endParaRPr lang="fr-CA" sz="800" u="sng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L’assemblée 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générale a lieu en début de projet et rassemble TOUS les membres de la Jeune COOP (50%+1 pour la tenir</a:t>
            </a: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)</a:t>
            </a:r>
          </a:p>
          <a:p>
            <a:endParaRPr lang="fr-CA" sz="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Elle 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sert à décider des règles de fonctionnement et à tenir les élections.</a:t>
            </a:r>
          </a:p>
        </p:txBody>
      </p:sp>
    </p:spTree>
    <p:extLst>
      <p:ext uri="{BB962C8B-B14F-4D97-AF65-F5344CB8AC3E}">
        <p14:creationId xmlns:p14="http://schemas.microsoft.com/office/powerpoint/2010/main" val="367049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en-CA" sz="48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Règlements</a:t>
            </a:r>
            <a:r>
              <a:rPr lang="en-CA" sz="4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de </a:t>
            </a:r>
            <a:r>
              <a:rPr lang="en-CA" sz="48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régie</a:t>
            </a:r>
            <a:r>
              <a:rPr lang="en-CA" sz="4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interne</a:t>
            </a:r>
            <a:endParaRPr lang="fr-CA" sz="4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0" y="1700808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4000" u="sng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Conseil </a:t>
            </a:r>
            <a:r>
              <a:rPr lang="fr-CA" sz="4000" u="sng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d’administration</a:t>
            </a:r>
          </a:p>
          <a:p>
            <a:pPr marL="171450" indent="-171450" algn="ctr">
              <a:buFont typeface="Wingdings" panose="05000000000000000000" pitchFamily="2" charset="2"/>
              <a:buChar char="§"/>
            </a:pPr>
            <a:endParaRPr lang="fr-CA" sz="800" u="sng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 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«C.A.» doit avoir lieu au minimum une fois par mois</a:t>
            </a: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fr-CA" sz="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Il 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sert à prendre les décisions pour le projet et à voir à son bon </a:t>
            </a: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fonctionnement.</a:t>
            </a:r>
          </a:p>
          <a:p>
            <a:endParaRPr lang="fr-CA" sz="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Il 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est composé des membres </a:t>
            </a:r>
            <a:r>
              <a:rPr lang="fr-CA" sz="2400" u="sng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élus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CA" sz="1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(les autres membres peuvent y assister en tant qu’observateur</a:t>
            </a:r>
            <a:r>
              <a:rPr lang="fr-CA" sz="16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).</a:t>
            </a:r>
          </a:p>
          <a:p>
            <a:endParaRPr lang="fr-CA" sz="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Pour 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tenir une rencontre, plus de la moitié des membres élus doivent être présents (ex. : S’il y a 5 membres élus dans votre projet, au moins 3 doivent être présents</a:t>
            </a: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).</a:t>
            </a:r>
          </a:p>
          <a:p>
            <a:endParaRPr lang="fr-CA" sz="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Les 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décisions doivent être prises de manière démocratique par un vote des membres élus. La majorité l’emporte.</a:t>
            </a:r>
          </a:p>
        </p:txBody>
      </p:sp>
    </p:spTree>
    <p:extLst>
      <p:ext uri="{BB962C8B-B14F-4D97-AF65-F5344CB8AC3E}">
        <p14:creationId xmlns:p14="http://schemas.microsoft.com/office/powerpoint/2010/main" val="2106347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en-CA" sz="48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Règlements</a:t>
            </a:r>
            <a:r>
              <a:rPr lang="en-CA" sz="4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de </a:t>
            </a:r>
            <a:r>
              <a:rPr lang="en-CA" sz="48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régie</a:t>
            </a:r>
            <a:r>
              <a:rPr lang="en-CA" sz="4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interne</a:t>
            </a:r>
            <a:endParaRPr lang="fr-CA" sz="4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0" y="1700808"/>
            <a:ext cx="9144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4000" u="sng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Fin du </a:t>
            </a:r>
            <a:r>
              <a:rPr lang="fr-CA" sz="4000" u="sng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projet</a:t>
            </a:r>
          </a:p>
          <a:p>
            <a:pPr algn="ctr"/>
            <a:endParaRPr lang="fr-CA" sz="800" u="sng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Si 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 projet fait de l’argent, il sert, en partie, à une ristourne de groupe (sortie, activité spéciale</a:t>
            </a: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…).</a:t>
            </a:r>
          </a:p>
          <a:p>
            <a:endParaRPr lang="fr-CA" sz="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Une 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partie de l’argent servira à financer la réouverture du projet l’an prochain ou un autre projet</a:t>
            </a: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fr-CA" sz="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Les 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parts </a:t>
            </a: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sociales </a:t>
            </a:r>
            <a:r>
              <a:rPr lang="fr-CA" sz="16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(en argent)</a:t>
            </a: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sont 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remboursées à la fermeture du projet</a:t>
            </a: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fr-CA" sz="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Il 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faut s’assurer de toutes les factures ont été payées avant de distribuer la ristourne.</a:t>
            </a:r>
          </a:p>
        </p:txBody>
      </p:sp>
    </p:spTree>
    <p:extLst>
      <p:ext uri="{BB962C8B-B14F-4D97-AF65-F5344CB8AC3E}">
        <p14:creationId xmlns:p14="http://schemas.microsoft.com/office/powerpoint/2010/main" val="225863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/>
          <a:lstStyle/>
          <a:p>
            <a:r>
              <a:rPr lang="en-CA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Assemblée </a:t>
            </a:r>
            <a:r>
              <a:rPr lang="en-CA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générale</a:t>
            </a:r>
            <a:endParaRPr lang="fr-CA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67544" y="1866304"/>
            <a:ext cx="828092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strike="sngStrike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1) Début de la rencontre</a:t>
            </a:r>
          </a:p>
          <a:p>
            <a:endParaRPr lang="fr-CA" sz="2400" strike="sngStrike" dirty="0" smtClean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CA" sz="2400" strike="sngStrike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2) Lecture de l’ordre du jour</a:t>
            </a:r>
          </a:p>
          <a:p>
            <a:endParaRPr lang="fr-CA" sz="2400" strike="sngStrike" dirty="0" smtClean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CA" sz="2400" strike="sngStrike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3) Présentation du règlement de régie interne et vote</a:t>
            </a:r>
          </a:p>
          <a:p>
            <a:endParaRPr lang="fr-CA" sz="2400" dirty="0" smtClean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CA" sz="2400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4) Élection des officiers du conseil d’administration</a:t>
            </a:r>
          </a:p>
          <a:p>
            <a:endParaRPr lang="fr-CA" sz="2400" dirty="0" smtClean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CA" sz="2400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5) Demande d’accréditation Jeune COOP </a:t>
            </a:r>
          </a:p>
          <a:p>
            <a:endParaRPr lang="fr-CA" sz="2400" dirty="0" smtClean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CA" sz="2400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6) Fin de la rencontre</a:t>
            </a:r>
            <a:endParaRPr lang="fr-CA" sz="2400" dirty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411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 fontScale="90000"/>
          </a:bodyPr>
          <a:lstStyle/>
          <a:p>
            <a:r>
              <a:rPr lang="en-CA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Élection</a:t>
            </a:r>
            <a:r>
              <a:rPr lang="en-CA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- </a:t>
            </a:r>
            <a:r>
              <a:rPr lang="en-CA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Président</a:t>
            </a:r>
            <a:r>
              <a:rPr lang="en-CA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/ </a:t>
            </a:r>
            <a:r>
              <a:rPr lang="en-CA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Présidente</a:t>
            </a:r>
            <a:endParaRPr lang="fr-CA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07504" y="1601499"/>
            <a:ext cx="892899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u="sng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Rappel des </a:t>
            </a:r>
            <a:r>
              <a:rPr lang="en-CA" sz="2400" b="1" u="sng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tâches</a:t>
            </a:r>
            <a:endParaRPr lang="en-CA" sz="2400" b="1" u="sng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endParaRPr lang="fr-CA" sz="800" b="1" u="sng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A" sz="2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est </a:t>
            </a:r>
            <a:r>
              <a:rPr lang="fr-CA" sz="2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 porte-parole de la Jeune COOP et signe les documents officiels</a:t>
            </a:r>
            <a:r>
              <a:rPr lang="fr-CA" sz="2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fr-CA" sz="2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A" sz="2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voit </a:t>
            </a:r>
            <a:r>
              <a:rPr lang="fr-CA" sz="2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au respect des règlements de la Jeune COOP </a:t>
            </a:r>
            <a:endParaRPr lang="fr-CA" sz="20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CA" sz="16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</a:t>
            </a:r>
            <a:r>
              <a:rPr lang="fr-CA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(vote</a:t>
            </a:r>
            <a:r>
              <a:rPr lang="fr-CA" sz="1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fr-CA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implication</a:t>
            </a:r>
            <a:r>
              <a:rPr lang="fr-CA" sz="1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fr-CA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valeurs).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fr-CA" sz="2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A" sz="2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anime </a:t>
            </a:r>
            <a:r>
              <a:rPr lang="fr-CA" sz="2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les réunions 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CA" sz="2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Fait </a:t>
            </a:r>
            <a:r>
              <a:rPr lang="fr-CA" sz="2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respecter les règles de la réunion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CA" sz="2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S’assure </a:t>
            </a:r>
            <a:r>
              <a:rPr lang="fr-CA" sz="2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que tout le monde participe et a donné son opinion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CA" sz="2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Donne </a:t>
            </a:r>
            <a:r>
              <a:rPr lang="fr-CA" sz="2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 droit de parole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CA" sz="2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Compte </a:t>
            </a:r>
            <a:r>
              <a:rPr lang="fr-CA" sz="2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 résultat des votes </a:t>
            </a:r>
            <a:endParaRPr lang="fr-CA" sz="20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fr-CA" sz="2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0" y="1539943"/>
            <a:ext cx="9144000" cy="50783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3600" b="1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 VEUT SE PRÉSENTER?</a:t>
            </a:r>
          </a:p>
          <a:p>
            <a:pPr algn="ctr"/>
            <a:endParaRPr lang="en-CA" sz="3600" b="1" dirty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endParaRPr lang="en-CA" sz="3600" b="1" dirty="0" smtClean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endParaRPr lang="en-CA" sz="3600" b="1" dirty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CA" sz="3600" b="1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On vote!</a:t>
            </a:r>
          </a:p>
          <a:p>
            <a:pPr algn="ctr"/>
            <a:endParaRPr lang="en-CA" sz="3600" b="1" dirty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endParaRPr lang="en-CA" sz="3600" b="1" dirty="0" smtClean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endParaRPr lang="en-CA" sz="3600" b="1" dirty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CA" sz="3600" b="1" dirty="0" err="1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Félicitations</a:t>
            </a:r>
            <a:r>
              <a:rPr lang="en-CA" sz="3600" b="1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!!!</a:t>
            </a:r>
            <a:endParaRPr lang="fr-CA" sz="3600" b="1" dirty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012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en-CA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Élection</a:t>
            </a:r>
            <a:r>
              <a:rPr lang="en-CA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– Vice-</a:t>
            </a:r>
            <a:r>
              <a:rPr lang="en-CA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président</a:t>
            </a:r>
            <a:r>
              <a:rPr lang="en-CA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(e)</a:t>
            </a:r>
            <a:endParaRPr lang="fr-CA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07504" y="1601499"/>
            <a:ext cx="892899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u="sng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Rappel des </a:t>
            </a:r>
            <a:r>
              <a:rPr lang="en-CA" sz="2400" b="1" u="sng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tâches</a:t>
            </a:r>
            <a:endParaRPr lang="en-CA" sz="2400" b="1" u="sng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endParaRPr lang="fr-CA" sz="800" b="1" u="sng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est le bras droit du président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fr-CA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aide le président à faire ses tâches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fr-CA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anime les réunions si le président est absent.</a:t>
            </a:r>
          </a:p>
          <a:p>
            <a:endParaRPr lang="fr-CA" sz="2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0" y="1601499"/>
            <a:ext cx="9144000" cy="50783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3600" b="1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 VEUT SE PRÉSENTER?</a:t>
            </a:r>
          </a:p>
          <a:p>
            <a:pPr algn="ctr"/>
            <a:endParaRPr lang="en-CA" sz="3600" b="1" dirty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endParaRPr lang="en-CA" sz="3600" b="1" dirty="0" smtClean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endParaRPr lang="en-CA" sz="3600" b="1" dirty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CA" sz="3600" b="1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On vote!</a:t>
            </a:r>
          </a:p>
          <a:p>
            <a:pPr algn="ctr"/>
            <a:endParaRPr lang="en-CA" sz="3600" b="1" dirty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endParaRPr lang="en-CA" sz="3600" b="1" dirty="0" smtClean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endParaRPr lang="en-CA" sz="3600" b="1" dirty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CA" sz="3600" b="1" dirty="0" err="1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Félicitations</a:t>
            </a:r>
            <a:r>
              <a:rPr lang="en-CA" sz="3600" b="1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!!!</a:t>
            </a:r>
            <a:endParaRPr lang="fr-CA" sz="3600" b="1" dirty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862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Personnalisé 2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66666"/>
      </a:accent1>
      <a:accent2>
        <a:srgbClr val="01AFD8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195</TotalTime>
  <Words>814</Words>
  <Application>Microsoft Office PowerPoint</Application>
  <PresentationFormat>Affichage à l'écran (4:3)</PresentationFormat>
  <Paragraphs>180</Paragraphs>
  <Slides>15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Decatur</vt:lpstr>
      <vt:lpstr>ASSEMBLÉE GÉNÉRALE</vt:lpstr>
      <vt:lpstr>Assemblée générale</vt:lpstr>
      <vt:lpstr>Règlements de régie interne</vt:lpstr>
      <vt:lpstr>Règlements de régie interne</vt:lpstr>
      <vt:lpstr>Règlements de régie interne</vt:lpstr>
      <vt:lpstr>Règlements de régie interne</vt:lpstr>
      <vt:lpstr>Assemblée générale</vt:lpstr>
      <vt:lpstr>Élection - Président / Présidente</vt:lpstr>
      <vt:lpstr>Élection – Vice-président (e)</vt:lpstr>
      <vt:lpstr>Élection – Secrétaire</vt:lpstr>
      <vt:lpstr>Élection – Trésorier / Trésorière</vt:lpstr>
      <vt:lpstr>Élection – Représentant d’un comité</vt:lpstr>
      <vt:lpstr>Assemblée générale</vt:lpstr>
      <vt:lpstr>Demande d’accréditation</vt:lpstr>
      <vt:lpstr>Fin de la rencontre!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Assemblée générale</dc:title>
  <dc:creator>Jessica Paquin</dc:creator>
  <cp:lastModifiedBy>Jessica Paquin</cp:lastModifiedBy>
  <cp:revision>12</cp:revision>
  <dcterms:created xsi:type="dcterms:W3CDTF">2016-09-20T15:53:38Z</dcterms:created>
  <dcterms:modified xsi:type="dcterms:W3CDTF">2017-01-09T20:50:53Z</dcterms:modified>
</cp:coreProperties>
</file>